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9" r:id="rId1"/>
  </p:sldMasterIdLst>
  <p:notesMasterIdLst>
    <p:notesMasterId r:id="rId17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6" r:id="rId9"/>
    <p:sldId id="263" r:id="rId10"/>
    <p:sldId id="264" r:id="rId11"/>
    <p:sldId id="267" r:id="rId12"/>
    <p:sldId id="271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36" autoAdjust="0"/>
    <p:restoredTop sz="94660"/>
  </p:normalViewPr>
  <p:slideViewPr>
    <p:cSldViewPr snapToObjects="1">
      <p:cViewPr varScale="1">
        <p:scale>
          <a:sx n="89" d="100"/>
          <a:sy n="89" d="100"/>
        </p:scale>
        <p:origin x="-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EE7CD-5C77-364B-BBB7-5CB05B6C9EED}" type="datetimeFigureOut">
              <a:rPr lang="en-US" smtClean="0"/>
              <a:t>9/7/11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86B3A-55C1-3441-AAC8-D800AF1636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86B3A-55C1-3441-AAC8-D800AF1636D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9547-4BE9-4425-8FFC-716A27710FE4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6386-800C-4A0F-85F8-525677FE61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9547-4BE9-4425-8FFC-716A27710FE4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6386-800C-4A0F-85F8-525677FE6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4E9547-4BE9-4425-8FFC-716A27710FE4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6386-800C-4A0F-85F8-525677FE6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4E9547-4BE9-4425-8FFC-716A27710FE4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6386-800C-4A0F-85F8-525677FE61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4E9547-4BE9-4425-8FFC-716A27710FE4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6386-800C-4A0F-85F8-525677FE61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9547-4BE9-4425-8FFC-716A27710FE4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6386-800C-4A0F-85F8-525677FE6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9547-4BE9-4425-8FFC-716A27710FE4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6386-800C-4A0F-85F8-525677FE6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9547-4BE9-4425-8FFC-716A27710FE4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6386-800C-4A0F-85F8-525677FE6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9547-4BE9-4425-8FFC-716A27710FE4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6386-800C-4A0F-85F8-525677FE6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4E9547-4BE9-4425-8FFC-716A27710FE4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E46386-800C-4A0F-85F8-525677FE61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9547-4BE9-4425-8FFC-716A27710FE4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6386-800C-4A0F-85F8-525677FE6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9547-4BE9-4425-8FFC-716A27710FE4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6386-800C-4A0F-85F8-525677FE6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9547-4BE9-4425-8FFC-716A27710FE4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6386-800C-4A0F-85F8-525677FE61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9547-4BE9-4425-8FFC-716A27710FE4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6386-800C-4A0F-85F8-525677FE61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9547-4BE9-4425-8FFC-716A27710FE4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6386-800C-4A0F-85F8-525677FE61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9547-4BE9-4425-8FFC-716A27710FE4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6386-800C-4A0F-85F8-525677FE6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4E9547-4BE9-4425-8FFC-716A27710FE4}" type="datetimeFigureOut">
              <a:rPr lang="en-US" smtClean="0"/>
              <a:pPr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46386-800C-4A0F-85F8-525677FE6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345141"/>
            <a:ext cx="8229600" cy="1143000"/>
          </a:xfrm>
        </p:spPr>
        <p:txBody>
          <a:bodyPr/>
          <a:lstStyle/>
          <a:p>
            <a:r>
              <a:rPr lang="en-US" dirty="0" smtClean="0"/>
              <a:t>The Jazz Age: </a:t>
            </a:r>
            <a:br>
              <a:rPr lang="en-US" dirty="0" smtClean="0"/>
            </a:br>
            <a:r>
              <a:rPr lang="en-US" dirty="0" smtClean="0"/>
              <a:t>The 1920’s in The Great Gatsby</a:t>
            </a:r>
            <a:endParaRPr lang="en-US" dirty="0"/>
          </a:p>
        </p:txBody>
      </p:sp>
      <p:pic>
        <p:nvPicPr>
          <p:cNvPr id="4" name="Content Placeholder 3" descr="slide6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9907" r="-99907"/>
          <a:stretch>
            <a:fillRect/>
          </a:stretch>
        </p:blipFill>
        <p:spPr>
          <a:xfrm>
            <a:off x="739775" y="2770094"/>
            <a:ext cx="7662864" cy="32671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the</a:t>
            </a:r>
            <a:br>
              <a:rPr lang="en-US" dirty="0" smtClean="0"/>
            </a:br>
            <a:r>
              <a:rPr lang="en-US" dirty="0" smtClean="0"/>
              <a:t>“Nouveau Riche”</a:t>
            </a:r>
            <a:endParaRPr lang="en-US" dirty="0"/>
          </a:p>
        </p:txBody>
      </p:sp>
      <p:pic>
        <p:nvPicPr>
          <p:cNvPr id="7" name="Content Placeholder 6" descr="dougmarypickford.jpg"/>
          <p:cNvPicPr>
            <a:picLocks noGrp="1" noChangeAspect="1"/>
          </p:cNvPicPr>
          <p:nvPr>
            <p:ph idx="1"/>
          </p:nvPr>
        </p:nvPicPr>
        <p:blipFill>
          <a:blip r:embed="rId2"/>
          <a:srcRect t="-9413" b="-941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Means (in French) new wealth</a:t>
            </a:r>
          </a:p>
          <a:p>
            <a:r>
              <a:rPr lang="en-US" sz="2400" b="1" dirty="0" smtClean="0"/>
              <a:t>Implications:</a:t>
            </a:r>
          </a:p>
          <a:p>
            <a:r>
              <a:rPr lang="en-US" sz="2400" b="1" dirty="0" smtClean="0"/>
              <a:t>Culturally inferior</a:t>
            </a:r>
          </a:p>
          <a:p>
            <a:r>
              <a:rPr lang="en-US" sz="2400" b="1" dirty="0" smtClean="0"/>
              <a:t>Lacking in good </a:t>
            </a:r>
            <a:r>
              <a:rPr lang="en-US" sz="2400" b="1" dirty="0" smtClean="0"/>
              <a:t>taste</a:t>
            </a:r>
          </a:p>
          <a:p>
            <a:r>
              <a:rPr lang="en-US" sz="2400" b="1" dirty="0" smtClean="0"/>
              <a:t>Stupid/ uneducated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Women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ClaraBow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2944" b="-1294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Flappers are created</a:t>
            </a:r>
          </a:p>
          <a:p>
            <a:r>
              <a:rPr lang="en-US" sz="2400" dirty="0" smtClean="0"/>
              <a:t>Exemplify the paradigm shift of the age</a:t>
            </a:r>
          </a:p>
          <a:p>
            <a:r>
              <a:rPr lang="en-US" sz="2400" dirty="0" smtClean="0"/>
              <a:t>Wild, drinking, smoking, sexually promiscuous</a:t>
            </a:r>
          </a:p>
          <a:p>
            <a:r>
              <a:rPr lang="en-US" sz="2400" dirty="0" smtClean="0"/>
              <a:t>Also capable of achieving success (through </a:t>
            </a:r>
            <a:r>
              <a:rPr lang="en-US" sz="2400" dirty="0" smtClean="0"/>
              <a:t>sports, 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Music</a:t>
            </a:r>
            <a:endParaRPr lang="en-US" dirty="0"/>
          </a:p>
        </p:txBody>
      </p:sp>
      <p:pic>
        <p:nvPicPr>
          <p:cNvPr id="5" name="Content Placeholder 4" descr="27374_2-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54935" b="-5493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595" b="1" dirty="0" smtClean="0"/>
              <a:t>Jazz Music</a:t>
            </a:r>
          </a:p>
          <a:p>
            <a:r>
              <a:rPr lang="en-US" sz="2400" b="1" dirty="0" smtClean="0"/>
              <a:t>Influenced by African American and Cajun music</a:t>
            </a:r>
          </a:p>
          <a:p>
            <a:r>
              <a:rPr lang="en-US" sz="2400" b="1" dirty="0" smtClean="0"/>
              <a:t>Creation of Jazz Clubs</a:t>
            </a:r>
          </a:p>
          <a:p>
            <a:r>
              <a:rPr lang="en-US" sz="2400" b="1" dirty="0" smtClean="0"/>
              <a:t>Parents hated it!  “Stay away from Jazz and liquor”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Dream in 2009?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American Idol</a:t>
            </a:r>
          </a:p>
          <a:p>
            <a:r>
              <a:rPr lang="en-US" dirty="0" smtClean="0"/>
              <a:t>Who Wants to Be a Millionaire</a:t>
            </a:r>
          </a:p>
          <a:p>
            <a:r>
              <a:rPr lang="en-US" dirty="0" smtClean="0"/>
              <a:t>Internet Businesses</a:t>
            </a:r>
            <a:endParaRPr lang="en-US" dirty="0"/>
          </a:p>
        </p:txBody>
      </p:sp>
      <p:pic>
        <p:nvPicPr>
          <p:cNvPr id="7" name="Content Placeholder 6" descr="151452_the-glee-projects-winners-samuel-larsen-and-damian-mcginty.jpg"/>
          <p:cNvPicPr>
            <a:picLocks noGrp="1" noChangeAspect="1"/>
          </p:cNvPicPr>
          <p:nvPr>
            <p:ph idx="1"/>
          </p:nvPr>
        </p:nvPicPr>
        <p:blipFill>
          <a:blip r:embed="rId2"/>
          <a:srcRect t="-70309" b="-70309"/>
          <a:stretch>
            <a:fillRect/>
          </a:stretch>
        </p:blipFill>
        <p:spPr>
          <a:xfrm>
            <a:off x="3810000" y="1"/>
            <a:ext cx="471991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070614_oprah_vmed_12p.widec.jpg"/>
          <p:cNvPicPr>
            <a:picLocks noGrp="1" noChangeAspect="1"/>
          </p:cNvPicPr>
          <p:nvPr>
            <p:ph idx="1"/>
          </p:nvPr>
        </p:nvPicPr>
        <p:blipFill>
          <a:blip r:embed="rId2"/>
          <a:srcRect t="-6369" b="-636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Oprah Winfrey</a:t>
            </a:r>
          </a:p>
          <a:p>
            <a:r>
              <a:rPr lang="en-US" sz="2400" dirty="0" smtClean="0"/>
              <a:t>Sam Walton</a:t>
            </a:r>
          </a:p>
          <a:p>
            <a:r>
              <a:rPr lang="en-US" sz="2400" dirty="0" smtClean="0"/>
              <a:t>Ray Croc</a:t>
            </a:r>
          </a:p>
          <a:p>
            <a:r>
              <a:rPr lang="en-US" sz="2400" dirty="0" smtClean="0"/>
              <a:t>Bill Gates</a:t>
            </a:r>
          </a:p>
          <a:p>
            <a:r>
              <a:rPr lang="en-US" sz="2400" dirty="0" smtClean="0"/>
              <a:t>Chuck Norris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Probable?</a:t>
            </a:r>
            <a:endParaRPr lang="en-US" dirty="0"/>
          </a:p>
        </p:txBody>
      </p:sp>
      <p:pic>
        <p:nvPicPr>
          <p:cNvPr id="5" name="Content Placeholder 4" descr="img.449202_t-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9410" b="-941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b="1" dirty="0" smtClean="0"/>
              <a:t>Foreclosures at a record level</a:t>
            </a:r>
          </a:p>
          <a:p>
            <a:r>
              <a:rPr lang="en-US" sz="2400" b="1" dirty="0" smtClean="0"/>
              <a:t>Bankruptcies at a record level</a:t>
            </a:r>
          </a:p>
          <a:p>
            <a:r>
              <a:rPr lang="en-US" sz="2400" b="1" dirty="0" smtClean="0"/>
              <a:t>Savings in the negative numbers</a:t>
            </a:r>
          </a:p>
          <a:p>
            <a:r>
              <a:rPr lang="en-US" sz="2400" b="1" dirty="0" smtClean="0"/>
              <a:t>Millions without health insurance</a:t>
            </a:r>
          </a:p>
          <a:p>
            <a:r>
              <a:rPr lang="en-US" sz="2400" b="1" dirty="0" smtClean="0"/>
              <a:t>Food shelves- record use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Gatsby:</a:t>
            </a:r>
            <a:br>
              <a:rPr lang="en-US" dirty="0" smtClean="0"/>
            </a:br>
            <a:r>
              <a:rPr lang="en-US" dirty="0" smtClean="0"/>
              <a:t>Novel of the Jazz Age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Written by F. Scott Fitzgerald</a:t>
            </a:r>
          </a:p>
          <a:p>
            <a:r>
              <a:rPr lang="en-US" sz="2400" b="1" dirty="0" smtClean="0"/>
              <a:t>Focuses on the ultra wealthy</a:t>
            </a:r>
          </a:p>
          <a:p>
            <a:r>
              <a:rPr lang="en-US" sz="2400" b="1" dirty="0" smtClean="0"/>
              <a:t>Reflects the wildness and excess of the </a:t>
            </a:r>
            <a:r>
              <a:rPr lang="en-US" sz="2400" b="1" dirty="0" smtClean="0"/>
              <a:t>era</a:t>
            </a:r>
            <a:endParaRPr lang="en-US" sz="2400" b="1" dirty="0" smtClean="0"/>
          </a:p>
        </p:txBody>
      </p:sp>
      <p:pic>
        <p:nvPicPr>
          <p:cNvPr id="9" name="Picture Placeholder 8" descr="im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-24906" r="-2490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 Scott Fitzgerald</a:t>
            </a:r>
            <a:endParaRPr lang="en-US" dirty="0"/>
          </a:p>
        </p:txBody>
      </p:sp>
      <p:pic>
        <p:nvPicPr>
          <p:cNvPr id="11" name="Content Placeholder 10" descr="F_Scott_Fitzgerald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3301" b="-13301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Life parallels the story- poor to rich</a:t>
            </a:r>
            <a:endParaRPr lang="en-US" b="1" dirty="0" smtClean="0"/>
          </a:p>
          <a:p>
            <a:r>
              <a:rPr lang="en-US" b="1" dirty="0" smtClean="0"/>
              <a:t>Raised in St. Paul</a:t>
            </a:r>
          </a:p>
          <a:p>
            <a:r>
              <a:rPr lang="en-US" b="1" dirty="0" smtClean="0"/>
              <a:t>Zelda married him only when he was rich</a:t>
            </a:r>
          </a:p>
          <a:p>
            <a:r>
              <a:rPr lang="en-US" b="1" dirty="0" smtClean="0"/>
              <a:t>Moved among the wealthy- saw the purposelessness and immorality of the rich</a:t>
            </a:r>
          </a:p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0744200" y="-500538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http://janleighton.com/images/1280/F_Scott_Fitzgerald.jpg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Literary Genre</a:t>
            </a:r>
            <a:endParaRPr lang="en-US" dirty="0"/>
          </a:p>
        </p:txBody>
      </p:sp>
      <p:pic>
        <p:nvPicPr>
          <p:cNvPr id="7" name="Content Placeholder 6" descr="scottzelda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5856" b="-585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Falls into the category of </a:t>
            </a:r>
            <a:r>
              <a:rPr lang="en-US" sz="2400" b="1" dirty="0" smtClean="0"/>
              <a:t>literary modernism: </a:t>
            </a:r>
            <a:r>
              <a:rPr lang="en-US" dirty="0" smtClean="0"/>
              <a:t>pessimistic view of mankind</a:t>
            </a:r>
          </a:p>
          <a:p>
            <a:r>
              <a:rPr lang="en-US" dirty="0" smtClean="0"/>
              <a:t>Considered a </a:t>
            </a:r>
            <a:r>
              <a:rPr lang="en-US" b="1" dirty="0" smtClean="0"/>
              <a:t>BILDUNGSROMAN- </a:t>
            </a:r>
            <a:r>
              <a:rPr lang="en-US" dirty="0" smtClean="0"/>
              <a:t>the story of a boy becoming a man</a:t>
            </a:r>
          </a:p>
          <a:p>
            <a:r>
              <a:rPr lang="en-US" dirty="0" smtClean="0"/>
              <a:t>Nick celebrates a birthday- learns a vital </a:t>
            </a:r>
            <a:r>
              <a:rPr lang="en-US" dirty="0" smtClean="0"/>
              <a:t>truth of life:</a:t>
            </a:r>
          </a:p>
          <a:p>
            <a:r>
              <a:rPr lang="en-US" dirty="0" smtClean="0"/>
              <a:t>Being rich can make people jerks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Dream is born</a:t>
            </a:r>
            <a:endParaRPr lang="en-US" dirty="0"/>
          </a:p>
        </p:txBody>
      </p:sp>
      <p:pic>
        <p:nvPicPr>
          <p:cNvPr id="7" name="Content Placeholder 6" descr="image003.jpg"/>
          <p:cNvPicPr>
            <a:picLocks noGrp="1" noChangeAspect="1"/>
          </p:cNvPicPr>
          <p:nvPr>
            <p:ph idx="1"/>
          </p:nvPr>
        </p:nvPicPr>
        <p:blipFill>
          <a:blip r:embed="rId3"/>
          <a:srcRect t="-11565" b="-1156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14400" y="2590801"/>
            <a:ext cx="3509683" cy="3388192"/>
          </a:xfrm>
        </p:spPr>
        <p:txBody>
          <a:bodyPr>
            <a:noAutofit/>
          </a:bodyPr>
          <a:lstStyle/>
          <a:p>
            <a:r>
              <a:rPr lang="en-US" sz="2400" dirty="0" smtClean="0"/>
              <a:t>American Dream first written about </a:t>
            </a:r>
            <a:r>
              <a:rPr lang="en-US" sz="2400" b="1" dirty="0" smtClean="0"/>
              <a:t>by Horatio Alger</a:t>
            </a:r>
          </a:p>
          <a:p>
            <a:r>
              <a:rPr lang="en-US" sz="2400" dirty="0" smtClean="0"/>
              <a:t>Wrote first “rags to riches” stories- poor boy works hard and becomes successful</a:t>
            </a:r>
          </a:p>
          <a:p>
            <a:r>
              <a:rPr lang="en-US" sz="2400" dirty="0" smtClean="0"/>
              <a:t>135 dime </a:t>
            </a:r>
            <a:r>
              <a:rPr lang="en-US" sz="2400" dirty="0" smtClean="0"/>
              <a:t>novels: Tattered To</a:t>
            </a:r>
            <a:r>
              <a:rPr lang="en-US" sz="2400" dirty="0" smtClean="0"/>
              <a:t>m</a:t>
            </a:r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AMERICAN</a:t>
            </a:r>
            <a:br>
              <a:rPr lang="en-US" dirty="0" smtClean="0"/>
            </a:br>
            <a:r>
              <a:rPr lang="en-US" dirty="0" smtClean="0"/>
              <a:t>dream?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400" b="1" dirty="0" smtClean="0"/>
              <a:t>Ethic of hard work, survival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Immigrants </a:t>
            </a:r>
            <a:r>
              <a:rPr lang="en-US" sz="2400" b="1" dirty="0" smtClean="0"/>
              <a:t>arrived in huge numbers from Europe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Not possible in many other countries</a:t>
            </a:r>
            <a:r>
              <a:rPr lang="en-US" sz="2400" b="1" dirty="0" smtClean="0"/>
              <a:t> : No caste system</a:t>
            </a:r>
          </a:p>
        </p:txBody>
      </p:sp>
      <p:pic>
        <p:nvPicPr>
          <p:cNvPr id="9" name="Content Placeholder 8" descr="ellis-island-1907.jpg"/>
          <p:cNvPicPr>
            <a:picLocks noGrp="1" noChangeAspect="1"/>
          </p:cNvPicPr>
          <p:nvPr>
            <p:ph idx="1"/>
          </p:nvPr>
        </p:nvPicPr>
        <p:blipFill>
          <a:blip r:embed="rId2"/>
          <a:srcRect t="-61466" b="-6146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1920’s?</a:t>
            </a:r>
            <a:br>
              <a:rPr lang="en-US" dirty="0" smtClean="0"/>
            </a:br>
            <a:r>
              <a:rPr lang="en-US" dirty="0" smtClean="0"/>
              <a:t>Cultural Forces</a:t>
            </a:r>
            <a:endParaRPr lang="en-US" dirty="0"/>
          </a:p>
        </p:txBody>
      </p:sp>
      <p:pic>
        <p:nvPicPr>
          <p:cNvPr id="7" name="Content Placeholder 6" descr="listerin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3663" b="-1366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Advertising begins</a:t>
            </a:r>
          </a:p>
          <a:p>
            <a:r>
              <a:rPr lang="en-US" sz="2400" b="1" dirty="0" smtClean="0"/>
              <a:t>Consumer Confidence high: Post War Bliss</a:t>
            </a:r>
          </a:p>
          <a:p>
            <a:r>
              <a:rPr lang="en-US" sz="2400" b="1" dirty="0" smtClean="0"/>
              <a:t>40 hour work week: Life seems good, more free time</a:t>
            </a:r>
          </a:p>
          <a:p>
            <a:r>
              <a:rPr lang="en-US" sz="2400" b="1" dirty="0" smtClean="0"/>
              <a:t>Credit: Makes huge purchases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Ford: A Genius</a:t>
            </a:r>
            <a:endParaRPr lang="en-US" dirty="0"/>
          </a:p>
        </p:txBody>
      </p:sp>
      <p:pic>
        <p:nvPicPr>
          <p:cNvPr id="5" name="Content Placeholder 4" descr="assemblyft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6296" b="-46296"/>
          <a:stretch>
            <a:fillRect/>
          </a:stretch>
        </p:blipFill>
        <p:spPr>
          <a:xfrm>
            <a:off x="5029200" y="-277486"/>
            <a:ext cx="3657600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Henry Ford creates a middle class for the first time</a:t>
            </a:r>
          </a:p>
          <a:p>
            <a:r>
              <a:rPr lang="en-US" sz="2400" b="1" dirty="0" smtClean="0"/>
              <a:t>Pays $5.00/day   8 hour day</a:t>
            </a:r>
          </a:p>
          <a:p>
            <a:r>
              <a:rPr lang="en-US" sz="2400" b="1" dirty="0" smtClean="0"/>
              <a:t>For the first time, factory workers can afford the item that they </a:t>
            </a:r>
            <a:r>
              <a:rPr lang="en-US" sz="2400" b="1" dirty="0" smtClean="0"/>
              <a:t>make!  ¾ own cars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Icons of Industry and Business</a:t>
            </a:r>
            <a:endParaRPr lang="en-US" dirty="0"/>
          </a:p>
        </p:txBody>
      </p:sp>
      <p:pic>
        <p:nvPicPr>
          <p:cNvPr id="7" name="Content Placeholder 6" descr="John_D._Rockefeller_1885.jpg"/>
          <p:cNvPicPr>
            <a:picLocks noGrp="1" noChangeAspect="1"/>
          </p:cNvPicPr>
          <p:nvPr>
            <p:ph idx="1"/>
          </p:nvPr>
        </p:nvPicPr>
        <p:blipFill>
          <a:blip r:embed="rId2"/>
          <a:srcRect t="-5419" b="-5419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400" b="1" dirty="0" smtClean="0"/>
              <a:t>Rockefeller</a:t>
            </a:r>
          </a:p>
          <a:p>
            <a:r>
              <a:rPr lang="en-US" sz="2400" b="1" dirty="0" smtClean="0"/>
              <a:t>JC Penney</a:t>
            </a:r>
          </a:p>
          <a:p>
            <a:r>
              <a:rPr lang="en-US" sz="2400" b="1" dirty="0" smtClean="0"/>
              <a:t>Firestone</a:t>
            </a:r>
            <a:endParaRPr lang="en-US" sz="2400" b="1" dirty="0" smtClean="0"/>
          </a:p>
          <a:p>
            <a:r>
              <a:rPr lang="en-US" sz="2400" b="1" dirty="0" smtClean="0"/>
              <a:t>Sears and Roebuck</a:t>
            </a:r>
          </a:p>
          <a:p>
            <a:r>
              <a:rPr lang="en-US" sz="2400" b="1" dirty="0" smtClean="0"/>
              <a:t>Carnegie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4460</TotalTime>
  <Words>425</Words>
  <Application>Microsoft Macintosh PowerPoint</Application>
  <PresentationFormat>On-screen Show (4:3)</PresentationFormat>
  <Paragraphs>73</Paragraphs>
  <Slides>15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Genesis</vt:lpstr>
      <vt:lpstr>The Jazz Age:  The 1920’s in The Great Gatsby</vt:lpstr>
      <vt:lpstr> Gatsby: Novel of the Jazz Age</vt:lpstr>
      <vt:lpstr>F Scott Fitzgerald</vt:lpstr>
      <vt:lpstr>Literary Genre</vt:lpstr>
      <vt:lpstr>American Dream is born</vt:lpstr>
      <vt:lpstr>Why AMERICAN dream?</vt:lpstr>
      <vt:lpstr> Why 1920’s? Cultural Forces</vt:lpstr>
      <vt:lpstr>Henry Ford: A Genius</vt:lpstr>
      <vt:lpstr>Icons of Industry and Business</vt:lpstr>
      <vt:lpstr>Birth of the “Nouveau Riche”</vt:lpstr>
      <vt:lpstr>Wild Women </vt:lpstr>
      <vt:lpstr>Wild Music</vt:lpstr>
      <vt:lpstr>American Dream in 2009?</vt:lpstr>
      <vt:lpstr>Possible? </vt:lpstr>
      <vt:lpstr>Probable?</vt:lpstr>
    </vt:vector>
  </TitlesOfParts>
  <Company>Becker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Jazz Age:  The 1920’s in The Great Gatsby</dc:title>
  <dc:creator>admin</dc:creator>
  <cp:lastModifiedBy>Becker Public Schools</cp:lastModifiedBy>
  <cp:revision>6</cp:revision>
  <dcterms:created xsi:type="dcterms:W3CDTF">2011-09-07T21:46:44Z</dcterms:created>
  <dcterms:modified xsi:type="dcterms:W3CDTF">2011-09-07T21:59:27Z</dcterms:modified>
</cp:coreProperties>
</file>