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54" r:id="rId1"/>
  </p:sldMasterIdLst>
  <p:sldIdLst>
    <p:sldId id="256" r:id="rId2"/>
    <p:sldId id="257" r:id="rId3"/>
    <p:sldId id="258" r:id="rId4"/>
    <p:sldId id="260" r:id="rId5"/>
    <p:sldId id="275" r:id="rId6"/>
    <p:sldId id="261" r:id="rId7"/>
    <p:sldId id="262" r:id="rId8"/>
    <p:sldId id="263" r:id="rId9"/>
    <p:sldId id="265" r:id="rId10"/>
    <p:sldId id="270" r:id="rId11"/>
    <p:sldId id="267" r:id="rId12"/>
    <p:sldId id="268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095" autoAdjust="0"/>
    <p:restoredTop sz="94660"/>
  </p:normalViewPr>
  <p:slideViewPr>
    <p:cSldViewPr snapToObjects="1">
      <p:cViewPr varScale="1">
        <p:scale>
          <a:sx n="73" d="100"/>
          <a:sy n="73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729C-1F0B-49E1-9660-06AD1272597A}" type="datetimeFigureOut">
              <a:rPr lang="en-US" smtClean="0"/>
              <a:pPr/>
              <a:t>10/5/10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729C-1F0B-49E1-9660-06AD1272597A}" type="datetimeFigureOut">
              <a:rPr lang="en-US" smtClean="0"/>
              <a:pPr/>
              <a:t>10/5/10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9E9E-5574-47A8-958D-933267DA69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729C-1F0B-49E1-9660-06AD1272597A}" type="datetimeFigureOut">
              <a:rPr lang="en-US" smtClean="0"/>
              <a:pPr/>
              <a:t>10/5/10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9E9E-5574-47A8-958D-933267DA69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729C-1F0B-49E1-9660-06AD1272597A}" type="datetimeFigureOut">
              <a:rPr lang="en-US" smtClean="0"/>
              <a:pPr/>
              <a:t>10/5/10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9E9E-5574-47A8-958D-933267DA69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729C-1F0B-49E1-9660-06AD1272597A}" type="datetimeFigureOut">
              <a:rPr lang="en-US" smtClean="0"/>
              <a:pPr/>
              <a:t>10/5/10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9E9E-5574-47A8-958D-933267DA69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729C-1F0B-49E1-9660-06AD1272597A}" type="datetimeFigureOut">
              <a:rPr lang="en-US" smtClean="0"/>
              <a:pPr/>
              <a:t>10/5/10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9E9E-5574-47A8-958D-933267DA69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729C-1F0B-49E1-9660-06AD1272597A}" type="datetimeFigureOut">
              <a:rPr lang="en-US" smtClean="0"/>
              <a:pPr/>
              <a:t>10/5/10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9E9E-5574-47A8-958D-933267DA69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729C-1F0B-49E1-9660-06AD1272597A}" type="datetimeFigureOut">
              <a:rPr lang="en-US" smtClean="0"/>
              <a:pPr/>
              <a:t>10/5/10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9E9E-5574-47A8-958D-933267DA69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729C-1F0B-49E1-9660-06AD1272597A}" type="datetimeFigureOut">
              <a:rPr lang="en-US" smtClean="0"/>
              <a:pPr/>
              <a:t>10/5/10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9E9E-5574-47A8-958D-933267DA69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729C-1F0B-49E1-9660-06AD1272597A}" type="datetimeFigureOut">
              <a:rPr lang="en-US" smtClean="0"/>
              <a:pPr/>
              <a:t>10/5/10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729C-1F0B-49E1-9660-06AD1272597A}" type="datetimeFigureOut">
              <a:rPr lang="en-US" smtClean="0"/>
              <a:pPr/>
              <a:t>10/5/10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B39E9E-5574-47A8-958D-933267DA69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B6729C-1F0B-49E1-9660-06AD1272597A}" type="datetimeFigureOut">
              <a:rPr lang="en-US" smtClean="0"/>
              <a:pPr/>
              <a:t>10/5/10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B39E9E-5574-47A8-958D-933267DA69C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Opera Primer</a:t>
            </a:r>
            <a:endParaRPr lang="en-US" dirty="0"/>
          </a:p>
        </p:txBody>
      </p:sp>
      <p:pic>
        <p:nvPicPr>
          <p:cNvPr id="5" name="Content Placeholder 4" descr="Pavarotti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590" r="-359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Horn Helmet and Metal Bra!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Ring  </a:t>
            </a:r>
            <a:r>
              <a:rPr lang="en-US" dirty="0" smtClean="0"/>
              <a:t>takes 16 hours </a:t>
            </a:r>
          </a:p>
          <a:p>
            <a:r>
              <a:rPr lang="en-US" dirty="0" smtClean="0"/>
              <a:t>Typically shown in four nights</a:t>
            </a:r>
          </a:p>
          <a:p>
            <a:r>
              <a:rPr lang="en-US" dirty="0" smtClean="0"/>
              <a:t>Separate acts range from 2 ½ hours to 6 ½ hours</a:t>
            </a:r>
            <a:endParaRPr lang="en-US" dirty="0" smtClean="0"/>
          </a:p>
          <a:p>
            <a:r>
              <a:rPr lang="en-US" dirty="0" smtClean="0"/>
              <a:t>“Ride </a:t>
            </a:r>
            <a:r>
              <a:rPr lang="en-US" dirty="0" smtClean="0"/>
              <a:t>of the </a:t>
            </a:r>
            <a:r>
              <a:rPr lang="en-US" dirty="0" err="1" smtClean="0"/>
              <a:t>Valkyries</a:t>
            </a:r>
            <a:r>
              <a:rPr lang="en-US" dirty="0" smtClean="0"/>
              <a:t>” </a:t>
            </a:r>
            <a:r>
              <a:rPr lang="en-US" dirty="0" smtClean="0"/>
              <a:t>most famous song</a:t>
            </a:r>
          </a:p>
          <a:p>
            <a:r>
              <a:rPr lang="en-US" dirty="0" smtClean="0"/>
              <a:t>Original horn hat and metal bra opera</a:t>
            </a:r>
          </a:p>
        </p:txBody>
      </p:sp>
      <p:pic>
        <p:nvPicPr>
          <p:cNvPr id="5" name="Content Placeholder 4" descr="thering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4104" b="-4410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Wagner’s The Ring</a:t>
            </a:r>
            <a:br>
              <a:rPr lang="en-US" dirty="0" smtClean="0"/>
            </a:br>
            <a:r>
              <a:rPr lang="en-US" dirty="0" smtClean="0"/>
              <a:t>An Opera in Four Parts!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God’s live in Valhalla- fight over a magic, powerful ring</a:t>
            </a:r>
          </a:p>
          <a:p>
            <a:r>
              <a:rPr lang="en-US" dirty="0" smtClean="0"/>
              <a:t>Meanwhile…Man meets women-  they fall in love-  he turns out to be her brother-  they marry!</a:t>
            </a:r>
          </a:p>
          <a:p>
            <a:endParaRPr lang="en-US" dirty="0" smtClean="0"/>
          </a:p>
          <a:p>
            <a:r>
              <a:rPr lang="en-US" dirty="0" smtClean="0"/>
              <a:t>Gods get involved- the immortal Brunhilde saves the girl, who is carrying her twin brother’s child….</a:t>
            </a:r>
            <a:endParaRPr lang="en-US" dirty="0"/>
          </a:p>
        </p:txBody>
      </p:sp>
      <p:pic>
        <p:nvPicPr>
          <p:cNvPr id="5" name="Content Placeholder 4" descr="valhalla.jpg.w560h42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3192" b="-2319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Ring:</a:t>
            </a:r>
            <a:r>
              <a:rPr lang="en-US" dirty="0" smtClean="0"/>
              <a:t>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Goddess Brunhilde is punished by her God father and put into a long sleep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Siegfried (Sieglinde’ infant son), now grown, obtains his dead father’s magic sword</a:t>
            </a:r>
          </a:p>
          <a:p>
            <a:r>
              <a:rPr lang="en-US" dirty="0" smtClean="0"/>
              <a:t>Find’s Brunhilde and wakes her with a kiss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Siegfried &amp; Brunhild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6535" r="-653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Ring: </a:t>
            </a:r>
            <a:r>
              <a:rPr lang="en-US" dirty="0" smtClean="0"/>
              <a:t>finally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Brunhilde is stolen and forced to marry another man</a:t>
            </a:r>
            <a:endParaRPr lang="en-US" dirty="0" smtClean="0"/>
          </a:p>
          <a:p>
            <a:r>
              <a:rPr lang="en-US" dirty="0" err="1" smtClean="0"/>
              <a:t>Brunhilde</a:t>
            </a:r>
            <a:r>
              <a:rPr lang="en-US" dirty="0" smtClean="0"/>
              <a:t> </a:t>
            </a:r>
            <a:r>
              <a:rPr lang="en-US" dirty="0" smtClean="0"/>
              <a:t>rushes into his funeral pyre and throws the ring into the fire</a:t>
            </a:r>
          </a:p>
          <a:p>
            <a:r>
              <a:rPr lang="en-US" dirty="0" smtClean="0"/>
              <a:t>The gods are destroyed- true love triumphs-audience dies of exhaustion</a:t>
            </a:r>
            <a:endParaRPr lang="en-US" dirty="0"/>
          </a:p>
        </p:txBody>
      </p:sp>
      <p:pic>
        <p:nvPicPr>
          <p:cNvPr id="5" name="Content Placeholder 4" descr="MS-00072-C~Death-of-Siegfried-Poster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8984" b="-2898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Story Retold!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“Whosoever holds the ring, by the ring they shall be enslaved”</a:t>
            </a:r>
          </a:p>
          <a:p>
            <a:endParaRPr lang="en-US" dirty="0" smtClean="0"/>
          </a:p>
          <a:p>
            <a:r>
              <a:rPr lang="en-US" dirty="0" smtClean="0"/>
              <a:t>Obvious connections to Tolkien’s Lord of the Rings</a:t>
            </a:r>
          </a:p>
          <a:p>
            <a:endParaRPr lang="en-US" dirty="0" smtClean="0"/>
          </a:p>
          <a:p>
            <a:r>
              <a:rPr lang="en-US" dirty="0" smtClean="0"/>
              <a:t>Parodied in “What’s Opera Doc?”</a:t>
            </a:r>
            <a:endParaRPr lang="en-US" dirty="0"/>
          </a:p>
        </p:txBody>
      </p:sp>
      <p:pic>
        <p:nvPicPr>
          <p:cNvPr id="5" name="Content Placeholder 4" descr="WhatsOperaDoc3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9194" b="-1919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Strauss’ Salome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the Biblical story of John the Baptist</a:t>
            </a:r>
          </a:p>
          <a:p>
            <a:r>
              <a:rPr lang="en-US" dirty="0" smtClean="0"/>
              <a:t>Salome loved John but he denies her</a:t>
            </a:r>
          </a:p>
          <a:p>
            <a:r>
              <a:rPr lang="en-US" dirty="0" smtClean="0"/>
              <a:t>King Herod lusts after her- tells her if she does the “Dance of the Seven Veils, she can have whatever she wants</a:t>
            </a:r>
          </a:p>
        </p:txBody>
      </p:sp>
      <p:pic>
        <p:nvPicPr>
          <p:cNvPr id="5" name="Content Placeholder 4" descr="azsalome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5022" b="-350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Salome: The disgusting 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She demands her reward from Herod- the head of John the Baptist</a:t>
            </a:r>
          </a:p>
          <a:p>
            <a:endParaRPr lang="en-US" dirty="0" smtClean="0"/>
          </a:p>
          <a:p>
            <a:r>
              <a:rPr lang="en-US" dirty="0" smtClean="0"/>
              <a:t>When the head is presented to her, she wildly makes out with it…</a:t>
            </a:r>
          </a:p>
          <a:p>
            <a:endParaRPr lang="en-US" dirty="0" smtClean="0"/>
          </a:p>
          <a:p>
            <a:r>
              <a:rPr lang="en-US" dirty="0" smtClean="0"/>
              <a:t>What is wrong with these people!</a:t>
            </a:r>
            <a:endParaRPr lang="en-US" dirty="0"/>
          </a:p>
        </p:txBody>
      </p:sp>
      <p:pic>
        <p:nvPicPr>
          <p:cNvPr id="5" name="Content Placeholder 4" descr="Fremstad_Salome_1907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7650" r="-2765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Libretto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Play= Script</a:t>
            </a:r>
          </a:p>
          <a:p>
            <a:endParaRPr lang="en-US" dirty="0" smtClean="0"/>
          </a:p>
          <a:p>
            <a:r>
              <a:rPr lang="en-US" dirty="0" smtClean="0"/>
              <a:t>Movie= Screenplay</a:t>
            </a:r>
          </a:p>
          <a:p>
            <a:endParaRPr lang="en-US" dirty="0" smtClean="0"/>
          </a:p>
          <a:p>
            <a:r>
              <a:rPr lang="en-US" dirty="0" smtClean="0"/>
              <a:t>Opera-  Libretto</a:t>
            </a:r>
          </a:p>
          <a:p>
            <a:endParaRPr lang="en-US" dirty="0" smtClean="0"/>
          </a:p>
          <a:p>
            <a:r>
              <a:rPr lang="en-US" dirty="0" smtClean="0"/>
              <a:t>Means “Little Book”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MozartDGEnlishLibretto09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5285" r="-3528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Composer or Librettist?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Composer writes the music</a:t>
            </a:r>
          </a:p>
          <a:p>
            <a:endParaRPr lang="en-US" dirty="0" smtClean="0"/>
          </a:p>
          <a:p>
            <a:r>
              <a:rPr lang="en-US" dirty="0" smtClean="0"/>
              <a:t>Librettist writes the songs</a:t>
            </a:r>
          </a:p>
          <a:p>
            <a:endParaRPr lang="en-US" dirty="0" smtClean="0"/>
          </a:p>
          <a:p>
            <a:r>
              <a:rPr lang="en-US" dirty="0" smtClean="0"/>
              <a:t>Sometimes the same person but not usually</a:t>
            </a:r>
          </a:p>
          <a:p>
            <a:endParaRPr lang="en-US" dirty="0" smtClean="0"/>
          </a:p>
          <a:p>
            <a:r>
              <a:rPr lang="en-US" dirty="0" smtClean="0"/>
              <a:t>Often feuded</a:t>
            </a:r>
          </a:p>
          <a:p>
            <a:endParaRPr lang="en-US" dirty="0"/>
          </a:p>
        </p:txBody>
      </p:sp>
      <p:pic>
        <p:nvPicPr>
          <p:cNvPr id="5" name="Content Placeholder 4" descr="mozart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698" b="-669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in English?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Usually in Italian or German</a:t>
            </a:r>
          </a:p>
          <a:p>
            <a:endParaRPr lang="en-US" dirty="0" smtClean="0"/>
          </a:p>
          <a:p>
            <a:r>
              <a:rPr lang="en-US" dirty="0" smtClean="0"/>
              <a:t>Hard to translate- words don’t rhyme, beats don’t fit</a:t>
            </a:r>
          </a:p>
          <a:p>
            <a:endParaRPr lang="en-US" dirty="0" smtClean="0"/>
          </a:p>
          <a:p>
            <a:r>
              <a:rPr lang="en-US" dirty="0" smtClean="0"/>
              <a:t>Operas in English are recent, usually rock operas</a:t>
            </a:r>
            <a:endParaRPr lang="en-US" dirty="0"/>
          </a:p>
        </p:txBody>
      </p:sp>
      <p:pic>
        <p:nvPicPr>
          <p:cNvPr id="5" name="Content Placeholder 4" descr="jesus-christ-superst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2253" r="-3225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 or Musical?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Operas are completely sung</a:t>
            </a:r>
          </a:p>
          <a:p>
            <a:r>
              <a:rPr lang="en-US" dirty="0" smtClean="0"/>
              <a:t>Musicals intersperse songs with spoken lines</a:t>
            </a:r>
          </a:p>
          <a:p>
            <a:r>
              <a:rPr lang="en-US" dirty="0" smtClean="0"/>
              <a:t>Opera is traditionally not amplified- singer does it all without microphones</a:t>
            </a:r>
          </a:p>
          <a:p>
            <a:r>
              <a:rPr lang="en-US" dirty="0" smtClean="0"/>
              <a:t>Opera stars do not dance!</a:t>
            </a:r>
            <a:endParaRPr lang="en-US" dirty="0"/>
          </a:p>
        </p:txBody>
      </p:sp>
      <p:pic>
        <p:nvPicPr>
          <p:cNvPr id="5" name="Content Placeholder 4" descr="pencil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908" b="-908"/>
          <a:stretch>
            <a:fillRect/>
          </a:stretch>
        </p:blipFill>
        <p:spPr/>
      </p:pic>
      <p:pic>
        <p:nvPicPr>
          <p:cNvPr id="6" name="Picture 5" descr="greas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081" y="2608263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Supertitles to the Rescue!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Also called “surtitles”</a:t>
            </a:r>
          </a:p>
          <a:p>
            <a:endParaRPr lang="en-US" dirty="0" smtClean="0"/>
          </a:p>
          <a:p>
            <a:r>
              <a:rPr lang="en-US" dirty="0" smtClean="0"/>
              <a:t>Similar to close captioning</a:t>
            </a:r>
          </a:p>
          <a:p>
            <a:endParaRPr lang="en-US" dirty="0" smtClean="0"/>
          </a:p>
          <a:p>
            <a:r>
              <a:rPr lang="en-US" dirty="0" smtClean="0"/>
              <a:t>At opera= translation on screen or the back of the seats</a:t>
            </a:r>
          </a:p>
          <a:p>
            <a:endParaRPr lang="en-US" dirty="0" smtClean="0"/>
          </a:p>
          <a:p>
            <a:r>
              <a:rPr lang="en-US" dirty="0" smtClean="0"/>
              <a:t>35% growth in sales!</a:t>
            </a:r>
            <a:endParaRPr lang="en-US" dirty="0"/>
          </a:p>
        </p:txBody>
      </p:sp>
      <p:pic>
        <p:nvPicPr>
          <p:cNvPr id="5" name="Content Placeholder 4" descr="tosca_supertitl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02" b="-50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supertitles:</a:t>
            </a:r>
            <a:br>
              <a:rPr lang="en-US" dirty="0" smtClean="0"/>
            </a:br>
            <a:r>
              <a:rPr lang="en-US" dirty="0" smtClean="0"/>
              <a:t>What the heck is going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 Libretto sometimes has a synopsis</a:t>
            </a:r>
          </a:p>
          <a:p>
            <a:endParaRPr lang="en-US" dirty="0" smtClean="0"/>
          </a:p>
          <a:p>
            <a:r>
              <a:rPr lang="en-US" dirty="0" smtClean="0"/>
              <a:t>2.  Libretto sometimes has a translation</a:t>
            </a:r>
          </a:p>
          <a:p>
            <a:endParaRPr lang="en-US" dirty="0" smtClean="0"/>
          </a:p>
          <a:p>
            <a:r>
              <a:rPr lang="en-US" dirty="0" smtClean="0"/>
              <a:t>3.  Cognates (look alike words)- Italian very close to Spanish</a:t>
            </a:r>
            <a:endParaRPr lang="en-US" dirty="0"/>
          </a:p>
        </p:txBody>
      </p:sp>
      <p:pic>
        <p:nvPicPr>
          <p:cNvPr id="7" name="Content Placeholder 6" descr="250px-Ernani_Libretto_185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7974" b="-2797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gonna sting!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Castrati (eunuchs) were the superstars of the opera scene</a:t>
            </a:r>
          </a:p>
          <a:p>
            <a:r>
              <a:rPr lang="en-US" dirty="0" smtClean="0"/>
              <a:t>Boys would be castrated  before puberty</a:t>
            </a:r>
          </a:p>
          <a:p>
            <a:r>
              <a:rPr lang="en-US" dirty="0" smtClean="0"/>
              <a:t>Voices would remain high</a:t>
            </a:r>
          </a:p>
          <a:p>
            <a:r>
              <a:rPr lang="en-US" dirty="0" smtClean="0"/>
              <a:t>Paid big bucks if they became opera stars</a:t>
            </a:r>
            <a:endParaRPr lang="en-US" dirty="0"/>
          </a:p>
        </p:txBody>
      </p:sp>
      <p:pic>
        <p:nvPicPr>
          <p:cNvPr id="5" name="Content Placeholder 4" descr="castrati_chorister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6593" r="-659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Class Entertainment?</a:t>
            </a:r>
            <a:br>
              <a:rPr lang="en-US" dirty="0" smtClean="0"/>
            </a:br>
            <a:r>
              <a:rPr lang="en-US" dirty="0" smtClean="0"/>
              <a:t>Mozart’s  Don Juan!!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Italian= Don Giovanni</a:t>
            </a:r>
          </a:p>
          <a:p>
            <a:r>
              <a:rPr lang="en-US" dirty="0" smtClean="0"/>
              <a:t>Sleazy man seduces dozens of women (old and young)</a:t>
            </a:r>
          </a:p>
          <a:p>
            <a:r>
              <a:rPr lang="en-US" dirty="0" smtClean="0"/>
              <a:t>Girl’s dead father drags him to Hell as punishment</a:t>
            </a:r>
            <a:endParaRPr lang="en-US" dirty="0"/>
          </a:p>
        </p:txBody>
      </p:sp>
      <p:pic>
        <p:nvPicPr>
          <p:cNvPr id="5" name="Content Placeholder 4" descr="don45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8919" b="-891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898</TotalTime>
  <Words>548</Words>
  <Application>Microsoft Macintosh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An Opera Primer</vt:lpstr>
      <vt:lpstr>The Libretto</vt:lpstr>
      <vt:lpstr>Composer or Librettist?</vt:lpstr>
      <vt:lpstr>Why not in English?</vt:lpstr>
      <vt:lpstr>Opera or Musical?</vt:lpstr>
      <vt:lpstr>Supertitles to the Rescue!</vt:lpstr>
      <vt:lpstr>No supertitles: What the heck is going on?</vt:lpstr>
      <vt:lpstr>That’s gonna sting!</vt:lpstr>
      <vt:lpstr>High Class Entertainment? Mozart’s  Don Juan!!</vt:lpstr>
      <vt:lpstr>Horn Helmet and Metal Bra!</vt:lpstr>
      <vt:lpstr>Wagner’s The Ring An Opera in Four Parts!</vt:lpstr>
      <vt:lpstr>The Ring: cont’d</vt:lpstr>
      <vt:lpstr>The Ring: finally ends</vt:lpstr>
      <vt:lpstr>A Story Retold!</vt:lpstr>
      <vt:lpstr>Strauss’ Salome</vt:lpstr>
      <vt:lpstr>Salome: The disgusting ending</vt:lpstr>
    </vt:vector>
  </TitlesOfParts>
  <Company>Becker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Opera Primer</dc:title>
  <dc:creator>Lisa</dc:creator>
  <cp:lastModifiedBy>Becker Public Schools</cp:lastModifiedBy>
  <cp:revision>7</cp:revision>
  <dcterms:created xsi:type="dcterms:W3CDTF">2010-10-05T15:25:02Z</dcterms:created>
  <dcterms:modified xsi:type="dcterms:W3CDTF">2010-10-05T17:09:53Z</dcterms:modified>
</cp:coreProperties>
</file>