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1" r:id="rId1"/>
  </p:sldMasterIdLst>
  <p:sldIdLst>
    <p:sldId id="256" r:id="rId2"/>
    <p:sldId id="257" r:id="rId3"/>
    <p:sldId id="272" r:id="rId4"/>
    <p:sldId id="258" r:id="rId5"/>
    <p:sldId id="273" r:id="rId6"/>
    <p:sldId id="259" r:id="rId7"/>
    <p:sldId id="260" r:id="rId8"/>
    <p:sldId id="261" r:id="rId9"/>
    <p:sldId id="270" r:id="rId10"/>
    <p:sldId id="271" r:id="rId11"/>
    <p:sldId id="275" r:id="rId12"/>
    <p:sldId id="278" r:id="rId13"/>
    <p:sldId id="274" r:id="rId14"/>
    <p:sldId id="262" r:id="rId15"/>
    <p:sldId id="265" r:id="rId16"/>
    <p:sldId id="263" r:id="rId17"/>
    <p:sldId id="266" r:id="rId18"/>
    <p:sldId id="277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D21A42E9-71EE-45F6-B0D8-F5F5900879C1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42E9-71EE-45F6-B0D8-F5F5900879C1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E07C-F722-4131-A51C-E606DB9E4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42E9-71EE-45F6-B0D8-F5F5900879C1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E07C-F722-4131-A51C-E606DB9E4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42E9-71EE-45F6-B0D8-F5F5900879C1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E07C-F722-4131-A51C-E606DB9E4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42E9-71EE-45F6-B0D8-F5F5900879C1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E07C-F722-4131-A51C-E606DB9E4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42E9-71EE-45F6-B0D8-F5F5900879C1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E07C-F722-4131-A51C-E606DB9E4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42E9-71EE-45F6-B0D8-F5F5900879C1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E07C-F722-4131-A51C-E606DB9E4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42E9-71EE-45F6-B0D8-F5F5900879C1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E07C-F722-4131-A51C-E606DB9E4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42E9-71EE-45F6-B0D8-F5F5900879C1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E07C-F722-4131-A51C-E606DB9E4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42E9-71EE-45F6-B0D8-F5F5900879C1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E07C-F722-4131-A51C-E606DB9E4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42E9-71EE-45F6-B0D8-F5F5900879C1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E07C-F722-4131-A51C-E606DB9E4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42E9-71EE-45F6-B0D8-F5F5900879C1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E07C-F722-4131-A51C-E606DB9E4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1A42E9-71EE-45F6-B0D8-F5F5900879C1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34E07C-F722-4131-A51C-E606DB9E4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2493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pple Chancery"/>
              </a:rPr>
              <a:t>Phantom of the Opera</a:t>
            </a:r>
            <a:endParaRPr lang="en-US" dirty="0">
              <a:latin typeface="Apple Chancery"/>
            </a:endParaRPr>
          </a:p>
        </p:txBody>
      </p:sp>
      <p:pic>
        <p:nvPicPr>
          <p:cNvPr id="5" name="Content Placeholder 4" descr="2004_the_phantom_of_the_opera_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2269" r="-72269"/>
          <a:stretch>
            <a:fillRect/>
          </a:stretch>
        </p:blipFill>
        <p:spPr>
          <a:xfrm>
            <a:off x="152400" y="1524000"/>
            <a:ext cx="8208963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Reflection of the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Novel reflects Paris society</a:t>
            </a:r>
          </a:p>
          <a:p>
            <a:r>
              <a:rPr lang="en-US" sz="2800" dirty="0" smtClean="0"/>
              <a:t>Every level of society seen</a:t>
            </a:r>
            <a:r>
              <a:rPr lang="en-US" sz="2800" dirty="0" smtClean="0"/>
              <a:t>-</a:t>
            </a:r>
          </a:p>
          <a:p>
            <a:r>
              <a:rPr lang="en-US" sz="2800" dirty="0" smtClean="0"/>
              <a:t>Lowest= rat </a:t>
            </a:r>
            <a:r>
              <a:rPr lang="en-US" sz="2800" dirty="0" smtClean="0"/>
              <a:t>catchers</a:t>
            </a:r>
          </a:p>
          <a:p>
            <a:r>
              <a:rPr lang="en-US" sz="2800" dirty="0" smtClean="0"/>
              <a:t>Highest= </a:t>
            </a:r>
            <a:r>
              <a:rPr lang="en-US" sz="2800" dirty="0" err="1" smtClean="0"/>
              <a:t>nobility,count</a:t>
            </a:r>
            <a:r>
              <a:rPr lang="en-US" sz="2800" dirty="0" smtClean="0"/>
              <a:t>, </a:t>
            </a:r>
            <a:r>
              <a:rPr lang="en-US" sz="2800" dirty="0" err="1" smtClean="0"/>
              <a:t>vicomte</a:t>
            </a:r>
            <a:endParaRPr lang="en-US" sz="2800" dirty="0" smtClean="0"/>
          </a:p>
        </p:txBody>
      </p:sp>
      <p:pic>
        <p:nvPicPr>
          <p:cNvPr id="7" name="Content Placeholder 6" descr="RAt-Catcher-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392" b="-139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Wealthy/ nobility= boxes</a:t>
            </a:r>
            <a:endParaRPr lang="en-US" dirty="0"/>
          </a:p>
        </p:txBody>
      </p:sp>
      <p:pic>
        <p:nvPicPr>
          <p:cNvPr id="5" name="Content Placeholder 4" descr="The-Royal-Box-during-a-gala-performance-at-the-Opera-House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5770" r="-5770"/>
          <a:stretch>
            <a:fillRect/>
          </a:stretch>
        </p:blipFill>
        <p:spPr/>
      </p:pic>
      <p:pic>
        <p:nvPicPr>
          <p:cNvPr id="6" name="Content Placeholder 5" descr="The_opera_box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2921" r="-292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Beauty is skin deep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Theme of “masquerade” runs through the </a:t>
            </a:r>
            <a:r>
              <a:rPr lang="en-US" sz="2800" dirty="0" smtClean="0"/>
              <a:t>story</a:t>
            </a:r>
          </a:p>
          <a:p>
            <a:r>
              <a:rPr lang="en-US" sz="2800" dirty="0" smtClean="0"/>
              <a:t>People are not be whom they appear to </a:t>
            </a:r>
            <a:r>
              <a:rPr lang="en-US" sz="2800" dirty="0" smtClean="0"/>
              <a:t>be</a:t>
            </a:r>
          </a:p>
          <a:p>
            <a:r>
              <a:rPr lang="en-US" sz="2800" dirty="0" smtClean="0"/>
              <a:t>Rich and poor intermix-classless society</a:t>
            </a:r>
            <a:endParaRPr lang="en-US" sz="2800" dirty="0"/>
          </a:p>
        </p:txBody>
      </p:sp>
      <p:pic>
        <p:nvPicPr>
          <p:cNvPr id="5" name="Content Placeholder 4" descr="VenetianMask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3732" b="-3373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Ballet School</a:t>
            </a:r>
            <a:endParaRPr lang="en-US" dirty="0"/>
          </a:p>
        </p:txBody>
      </p:sp>
      <p:pic>
        <p:nvPicPr>
          <p:cNvPr id="5" name="Content Placeholder 4" descr="ballerina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3755" r="-375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Girls trying to achieve fame live in famous Paris Ballet school/dormitories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Phantom Becomes a Film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Phantom is made into a silent movie in </a:t>
            </a:r>
            <a:r>
              <a:rPr lang="en-US" sz="2800" dirty="0" smtClean="0"/>
              <a:t>1925</a:t>
            </a:r>
          </a:p>
          <a:p>
            <a:r>
              <a:rPr lang="en-US" sz="2800" dirty="0" smtClean="0"/>
              <a:t>Lon Cheney portrays first Phantom on </a:t>
            </a:r>
            <a:r>
              <a:rPr lang="en-US" sz="2800" dirty="0" smtClean="0"/>
              <a:t>screen</a:t>
            </a:r>
          </a:p>
          <a:p>
            <a:r>
              <a:rPr lang="en-US" sz="2800" dirty="0" smtClean="0"/>
              <a:t>Uses wires and other contraptions to disfigure his face</a:t>
            </a:r>
            <a:endParaRPr lang="en-US" sz="2800" dirty="0"/>
          </a:p>
        </p:txBody>
      </p:sp>
      <p:pic>
        <p:nvPicPr>
          <p:cNvPr id="9" name="Content Placeholder 8" descr="LonChaney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66" r="-16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Claude Rains: 1943</a:t>
            </a:r>
            <a:endParaRPr lang="en-US" dirty="0"/>
          </a:p>
        </p:txBody>
      </p:sp>
      <p:pic>
        <p:nvPicPr>
          <p:cNvPr id="8" name="Content Placeholder 7" descr="phan43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373" b="-2373"/>
          <a:stretch>
            <a:fillRect/>
          </a:stretch>
        </p:blipFill>
        <p:spPr/>
      </p:pic>
      <p:pic>
        <p:nvPicPr>
          <p:cNvPr id="7" name="Content Placeholder 6" descr="Rainsphantom0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44271" b="-4427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Herbert </a:t>
            </a:r>
            <a:r>
              <a:rPr lang="en-US" dirty="0" err="1" smtClean="0"/>
              <a:t>Lom</a:t>
            </a:r>
            <a:r>
              <a:rPr lang="en-US" dirty="0" smtClean="0"/>
              <a:t>: 1962</a:t>
            </a:r>
            <a:endParaRPr lang="en-US" dirty="0"/>
          </a:p>
        </p:txBody>
      </p:sp>
      <p:pic>
        <p:nvPicPr>
          <p:cNvPr id="8" name="Content Placeholder 7" descr="PTO-LOM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4453" b="-44453"/>
          <a:stretch>
            <a:fillRect/>
          </a:stretch>
        </p:blipFill>
        <p:spPr/>
      </p:pic>
      <p:pic>
        <p:nvPicPr>
          <p:cNvPr id="10" name="Content Placeholder 9" descr="Phantom of the Opera, Herbert Lom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7271" b="-2727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Begins Again…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Broadway version opens in 1986</a:t>
            </a:r>
          </a:p>
          <a:p>
            <a:r>
              <a:rPr lang="en-US" sz="2800" dirty="0" smtClean="0"/>
              <a:t>Written by Andrew Lloyd Webber</a:t>
            </a:r>
          </a:p>
          <a:p>
            <a:r>
              <a:rPr lang="en-US" sz="2800" dirty="0" smtClean="0"/>
              <a:t>Most successful Broadway play of all time</a:t>
            </a:r>
          </a:p>
          <a:p>
            <a:r>
              <a:rPr lang="en-US" sz="2800" dirty="0" smtClean="0"/>
              <a:t>Starring Michael Crawford</a:t>
            </a:r>
            <a:endParaRPr lang="en-US" sz="2800" dirty="0"/>
          </a:p>
        </p:txBody>
      </p:sp>
      <p:pic>
        <p:nvPicPr>
          <p:cNvPr id="5" name="Content Placeholder 4" descr="Phantom_Michae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26" b="-72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Christine!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Webber writes the part of “Christine” to woo Sarah </a:t>
            </a:r>
            <a:r>
              <a:rPr lang="en-US" sz="2800" dirty="0" err="1" smtClean="0"/>
              <a:t>Brightman</a:t>
            </a:r>
            <a:r>
              <a:rPr lang="en-US" sz="2800" dirty="0" smtClean="0"/>
              <a:t>, his “angel of music.”</a:t>
            </a:r>
            <a:endParaRPr lang="en-US" sz="2800" dirty="0" smtClean="0"/>
          </a:p>
          <a:p>
            <a:r>
              <a:rPr lang="en-US" sz="2800" dirty="0" smtClean="0"/>
              <a:t>They </a:t>
            </a:r>
            <a:r>
              <a:rPr lang="en-US" sz="2800" dirty="0" smtClean="0"/>
              <a:t>eventually </a:t>
            </a:r>
            <a:r>
              <a:rPr lang="en-US" sz="2800" dirty="0" smtClean="0"/>
              <a:t>get married</a:t>
            </a:r>
            <a:endParaRPr lang="en-US" sz="2800" dirty="0"/>
          </a:p>
        </p:txBody>
      </p:sp>
      <p:pic>
        <p:nvPicPr>
          <p:cNvPr id="5" name="Content Placeholder 4" descr="sarahbrightman7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2847" b="-1284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Yummmmmmmm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371600"/>
            <a:ext cx="3429000" cy="4754563"/>
          </a:xfrm>
        </p:spPr>
        <p:txBody>
          <a:bodyPr>
            <a:noAutofit/>
          </a:bodyPr>
          <a:lstStyle/>
          <a:p>
            <a:r>
              <a:rPr lang="en-US" sz="2800" dirty="0" smtClean="0"/>
              <a:t>Movie version released in </a:t>
            </a:r>
            <a:r>
              <a:rPr lang="en-US" sz="2800" dirty="0" smtClean="0"/>
              <a:t>2004 </a:t>
            </a:r>
            <a:r>
              <a:rPr lang="en-US" sz="2800" dirty="0" err="1" smtClean="0"/>
              <a:t>w</a:t>
            </a:r>
            <a:r>
              <a:rPr lang="en-US" sz="2800" dirty="0" smtClean="0"/>
              <a:t>/ Gerard Butler</a:t>
            </a:r>
          </a:p>
          <a:p>
            <a:r>
              <a:rPr lang="en-US" sz="2800" dirty="0" smtClean="0"/>
              <a:t>Also </a:t>
            </a:r>
            <a:r>
              <a:rPr lang="en-US" sz="2800" dirty="0" smtClean="0"/>
              <a:t>directed by Andrew </a:t>
            </a:r>
            <a:r>
              <a:rPr lang="en-US" sz="2800" dirty="0" smtClean="0"/>
              <a:t>L. </a:t>
            </a:r>
            <a:r>
              <a:rPr lang="en-US" sz="2800" dirty="0" smtClean="0"/>
              <a:t>Webber</a:t>
            </a:r>
          </a:p>
          <a:p>
            <a:r>
              <a:rPr lang="en-US" sz="2800" dirty="0" smtClean="0"/>
              <a:t>Wanted to appeal to a younger audience</a:t>
            </a:r>
          </a:p>
          <a:p>
            <a:r>
              <a:rPr lang="en-US" sz="2800" dirty="0" smtClean="0"/>
              <a:t>Less operatic than other versions</a:t>
            </a:r>
          </a:p>
        </p:txBody>
      </p:sp>
      <p:pic>
        <p:nvPicPr>
          <p:cNvPr id="7" name="Content Placeholder 6" descr="the.phantom.of.the.opera.photos.movi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216" r="-321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7"/>
            <a:ext cx="7772400" cy="13390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Gaston </a:t>
            </a:r>
            <a:r>
              <a:rPr lang="en-US" dirty="0" err="1" smtClean="0"/>
              <a:t>Leroux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(say it like your nose is plugged)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Journalist/ newspaper reporter</a:t>
            </a:r>
          </a:p>
          <a:p>
            <a:r>
              <a:rPr lang="en-US" sz="2800" dirty="0" smtClean="0"/>
              <a:t>Wife angry about late nights at the paper</a:t>
            </a:r>
          </a:p>
          <a:p>
            <a:r>
              <a:rPr lang="en-US" sz="2800" dirty="0" smtClean="0"/>
              <a:t>Started writing serial mysteries</a:t>
            </a:r>
          </a:p>
        </p:txBody>
      </p:sp>
      <p:pic>
        <p:nvPicPr>
          <p:cNvPr id="7" name="Content Placeholder 6" descr="200px-GastonLeroux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6088" r="-608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me Mrs. Butler!!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Play/ movie highlights </a:t>
            </a:r>
          </a:p>
          <a:p>
            <a:r>
              <a:rPr lang="en-US" sz="2400" dirty="0" smtClean="0"/>
              <a:t>Romance</a:t>
            </a:r>
          </a:p>
          <a:p>
            <a:r>
              <a:rPr lang="en-US" sz="2400" dirty="0" smtClean="0"/>
              <a:t>Mystery </a:t>
            </a:r>
          </a:p>
          <a:p>
            <a:r>
              <a:rPr lang="en-US" sz="2400" dirty="0" smtClean="0"/>
              <a:t>Sensuality</a:t>
            </a:r>
          </a:p>
          <a:p>
            <a:r>
              <a:rPr lang="en-US" sz="2400" dirty="0" smtClean="0"/>
              <a:t>Phantom is a dark hero- frightening and appealing at the same time</a:t>
            </a:r>
          </a:p>
          <a:p>
            <a:r>
              <a:rPr lang="en-US" sz="2400" dirty="0" smtClean="0"/>
              <a:t>(like Batman!)</a:t>
            </a:r>
          </a:p>
          <a:p>
            <a:endParaRPr lang="en-US" dirty="0" smtClean="0"/>
          </a:p>
        </p:txBody>
      </p:sp>
      <p:pic>
        <p:nvPicPr>
          <p:cNvPr id="5" name="Content Placeholder 4" descr="cox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3840" b="-1384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Phantom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Phantom is the most successful entertainment event of all time</a:t>
            </a:r>
          </a:p>
          <a:p>
            <a:r>
              <a:rPr lang="en-US" sz="2800" dirty="0" smtClean="0"/>
              <a:t>Has grossed over 5 billion dollars (5 </a:t>
            </a:r>
            <a:r>
              <a:rPr lang="en-US" sz="2800" dirty="0" err="1" smtClean="0"/>
              <a:t>x</a:t>
            </a:r>
            <a:r>
              <a:rPr lang="en-US" sz="2800" dirty="0" smtClean="0"/>
              <a:t> that of Titanic)</a:t>
            </a:r>
          </a:p>
          <a:p>
            <a:r>
              <a:rPr lang="en-US" sz="2800" dirty="0" smtClean="0"/>
              <a:t>All began with </a:t>
            </a:r>
            <a:r>
              <a:rPr lang="en-US" sz="2800" smtClean="0"/>
              <a:t>a</a:t>
            </a:r>
            <a:r>
              <a:rPr lang="en-US" sz="2800" smtClean="0"/>
              <a:t> mediocre </a:t>
            </a:r>
            <a:r>
              <a:rPr lang="en-US" sz="2800" dirty="0" smtClean="0"/>
              <a:t>book!!</a:t>
            </a:r>
            <a:endParaRPr lang="en-US" sz="2800" dirty="0"/>
          </a:p>
        </p:txBody>
      </p:sp>
      <p:pic>
        <p:nvPicPr>
          <p:cNvPr id="5" name="Content Placeholder 4" descr="phantom poster0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0335" b="-4033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Legend is born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Finished Le </a:t>
            </a:r>
            <a:r>
              <a:rPr lang="en-US" sz="2800" dirty="0" err="1" smtClean="0"/>
              <a:t>Fantome</a:t>
            </a:r>
            <a:r>
              <a:rPr lang="en-US" sz="2800" dirty="0" smtClean="0"/>
              <a:t> de </a:t>
            </a:r>
            <a:r>
              <a:rPr lang="en-US" sz="2800" dirty="0" err="1" smtClean="0"/>
              <a:t>l’Opera</a:t>
            </a:r>
            <a:r>
              <a:rPr lang="en-US" sz="2800" dirty="0" smtClean="0"/>
              <a:t> in 1910</a:t>
            </a:r>
          </a:p>
          <a:p>
            <a:r>
              <a:rPr lang="en-US" sz="2800" dirty="0" smtClean="0"/>
              <a:t>First version written  in French</a:t>
            </a:r>
          </a:p>
          <a:p>
            <a:r>
              <a:rPr lang="en-US" sz="2800" dirty="0" smtClean="0"/>
              <a:t>Sales were poor</a:t>
            </a:r>
          </a:p>
          <a:p>
            <a:endParaRPr lang="en-US" dirty="0"/>
          </a:p>
        </p:txBody>
      </p:sp>
      <p:pic>
        <p:nvPicPr>
          <p:cNvPr id="6" name="Content Placeholder 5" descr="Phantom_of_the_Opera_Cov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3646" r="-1364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Paris Opera House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Called the “</a:t>
            </a:r>
            <a:r>
              <a:rPr lang="en-US" sz="2400" dirty="0" err="1" smtClean="0"/>
              <a:t>Palais</a:t>
            </a:r>
            <a:r>
              <a:rPr lang="en-US" sz="2400" dirty="0" smtClean="0"/>
              <a:t> </a:t>
            </a:r>
            <a:r>
              <a:rPr lang="en-US" sz="2400" dirty="0" err="1" smtClean="0"/>
              <a:t>Garnier</a:t>
            </a:r>
            <a:r>
              <a:rPr lang="en-US" sz="2400" dirty="0" smtClean="0"/>
              <a:t>” (1875)</a:t>
            </a:r>
          </a:p>
          <a:p>
            <a:r>
              <a:rPr lang="en-US" sz="2400" dirty="0" smtClean="0"/>
              <a:t>Seats 2200 people</a:t>
            </a:r>
          </a:p>
          <a:p>
            <a:r>
              <a:rPr lang="en-US" sz="2400" dirty="0" smtClean="0"/>
              <a:t>17 stories high</a:t>
            </a:r>
          </a:p>
          <a:p>
            <a:r>
              <a:rPr lang="en-US" sz="2400" dirty="0" smtClean="0"/>
              <a:t>New innovations- gas lighting</a:t>
            </a:r>
          </a:p>
          <a:p>
            <a:r>
              <a:rPr lang="en-US" sz="2400" dirty="0" smtClean="0"/>
              <a:t>Layers of cellars, trap doors, secret passageways</a:t>
            </a:r>
          </a:p>
          <a:p>
            <a:endParaRPr lang="en-US" dirty="0"/>
          </a:p>
        </p:txBody>
      </p:sp>
      <p:pic>
        <p:nvPicPr>
          <p:cNvPr id="8" name="Content Placeholder 7" descr="paris opera hous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3796" b="-33796"/>
          <a:stretch>
            <a:fillRect/>
          </a:stretch>
        </p:blipFill>
        <p:spPr>
          <a:xfrm>
            <a:off x="5486400" y="1816100"/>
            <a:ext cx="3429000" cy="4310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Beautiful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nside_the_Paris_Opera_House_by_ZidanielRazie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039" r="-3039"/>
          <a:stretch>
            <a:fillRect/>
          </a:stretch>
        </p:blipFill>
        <p:spPr/>
      </p:pic>
      <p:pic>
        <p:nvPicPr>
          <p:cNvPr id="6" name="Content Placeholder 12" descr="800px-PhotoB_062.jpg"/>
          <p:cNvPicPr>
            <a:picLocks noGrp="1" noChangeAspect="1"/>
          </p:cNvPicPr>
          <p:nvPr/>
        </p:nvPicPr>
        <p:blipFill>
          <a:blip r:embed="rId3"/>
          <a:srcRect t="-34103" b="-34103"/>
          <a:stretch>
            <a:fillRect/>
          </a:stretch>
        </p:blipFill>
        <p:spPr>
          <a:xfrm>
            <a:off x="497609" y="1295400"/>
            <a:ext cx="4038600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Chandelier falls!!</a:t>
            </a:r>
            <a:endParaRPr lang="en-US" dirty="0"/>
          </a:p>
        </p:txBody>
      </p:sp>
      <p:pic>
        <p:nvPicPr>
          <p:cNvPr id="8" name="Content Placeholder 7" descr="f_paris_opera_3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2695" b="-12695"/>
          <a:stretch>
            <a:fillRect/>
          </a:stretch>
        </p:blipFill>
        <p:spPr/>
      </p:pic>
      <p:pic>
        <p:nvPicPr>
          <p:cNvPr id="15" name="Picture 14" descr="chandeli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563" y="1600200"/>
            <a:ext cx="3733800" cy="41148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(John) Merrick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89024" y="1613646"/>
            <a:ext cx="3429000" cy="4310063"/>
          </a:xfrm>
        </p:spPr>
        <p:txBody>
          <a:bodyPr>
            <a:noAutofit/>
          </a:bodyPr>
          <a:lstStyle/>
          <a:p>
            <a:r>
              <a:rPr lang="en-US" sz="2400" dirty="0" smtClean="0"/>
              <a:t>Disease</a:t>
            </a:r>
            <a:r>
              <a:rPr lang="en-US" sz="2400" dirty="0" smtClean="0"/>
              <a:t> began </a:t>
            </a:r>
            <a:r>
              <a:rPr lang="en-US" sz="2400" dirty="0" smtClean="0"/>
              <a:t>to show at age 3</a:t>
            </a:r>
          </a:p>
          <a:p>
            <a:r>
              <a:rPr lang="en-US" sz="2400" dirty="0" smtClean="0"/>
              <a:t>Mother died- father </a:t>
            </a:r>
            <a:r>
              <a:rPr lang="en-US" sz="2400" dirty="0" smtClean="0"/>
              <a:t>remarried</a:t>
            </a:r>
            <a:r>
              <a:rPr lang="en-US" sz="2400" dirty="0" smtClean="0"/>
              <a:t>/</a:t>
            </a:r>
            <a:r>
              <a:rPr lang="en-US" sz="2400" dirty="0" smtClean="0"/>
              <a:t> </a:t>
            </a:r>
            <a:r>
              <a:rPr lang="en-US" sz="2400" dirty="0" smtClean="0"/>
              <a:t>stepmother threw him out at</a:t>
            </a:r>
            <a:r>
              <a:rPr lang="en-US" sz="2400" dirty="0" smtClean="0"/>
              <a:t> 12 yrs</a:t>
            </a:r>
          </a:p>
          <a:p>
            <a:r>
              <a:rPr lang="en-US" sz="2400" dirty="0" smtClean="0"/>
              <a:t>Forced to work for money in a freak show</a:t>
            </a:r>
          </a:p>
          <a:p>
            <a:r>
              <a:rPr lang="en-US" sz="2400" dirty="0" smtClean="0"/>
              <a:t>Saved by Dr Frederick </a:t>
            </a:r>
            <a:r>
              <a:rPr lang="en-US" sz="2400" dirty="0" smtClean="0"/>
              <a:t>Treves</a:t>
            </a:r>
          </a:p>
          <a:p>
            <a:r>
              <a:rPr lang="en-US" sz="2400" dirty="0" smtClean="0"/>
              <a:t>Died </a:t>
            </a:r>
            <a:r>
              <a:rPr lang="en-US" sz="2400" dirty="0" smtClean="0"/>
              <a:t>at </a:t>
            </a:r>
            <a:r>
              <a:rPr lang="en-US" sz="2400" dirty="0" smtClean="0"/>
              <a:t>age </a:t>
            </a:r>
            <a:r>
              <a:rPr lang="en-US" sz="2400" dirty="0" smtClean="0"/>
              <a:t>28</a:t>
            </a:r>
            <a:endParaRPr lang="en-US" sz="2400" dirty="0"/>
          </a:p>
        </p:txBody>
      </p:sp>
      <p:pic>
        <p:nvPicPr>
          <p:cNvPr id="9" name="Content Placeholder 8" descr="019852403xelephantman1cv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2198" r="-1219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"</a:t>
            </a:r>
            <a:r>
              <a:rPr lang="en-US" dirty="0" err="1" smtClean="0"/>
              <a:t>Tis</a:t>
            </a:r>
            <a:r>
              <a:rPr lang="en-US" dirty="0" smtClean="0"/>
              <a:t> true my form is something odd, But blaming me is blaming God. Could I create myself anew, I would not fail in pleasing you. </a:t>
            </a:r>
          </a:p>
          <a:p>
            <a:r>
              <a:rPr lang="en-US" dirty="0" smtClean="0"/>
              <a:t>If I could reach from pole to pole, Or grasp the ocean with a span, I would be measured by the soul, The mind's the standard of the man."</a:t>
            </a:r>
            <a:endParaRPr lang="en-US" dirty="0"/>
          </a:p>
        </p:txBody>
      </p:sp>
      <p:pic>
        <p:nvPicPr>
          <p:cNvPr id="7" name="Content Placeholder 6" descr="180px-Merrick-hood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4751" r="-1475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Novel: era of science and reason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Written during a period of discovery and science</a:t>
            </a:r>
          </a:p>
          <a:p>
            <a:r>
              <a:rPr lang="en-US" sz="2800" dirty="0" smtClean="0"/>
              <a:t>Nothing is magical or supernatural</a:t>
            </a:r>
          </a:p>
          <a:p>
            <a:r>
              <a:rPr lang="en-US" sz="2800" dirty="0" smtClean="0"/>
              <a:t>Epilogue= “Loose Ends Tied Up”</a:t>
            </a:r>
          </a:p>
          <a:p>
            <a:r>
              <a:rPr lang="en-US" sz="2800" dirty="0" smtClean="0"/>
              <a:t>Fear counteracted with explanation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CharlesDarwi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00" b="-150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495</TotalTime>
  <Words>489</Words>
  <Application>Microsoft Macintosh PowerPoint</Application>
  <PresentationFormat>On-screen Show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Tradition</vt:lpstr>
      <vt:lpstr>Phantom of the Opera</vt:lpstr>
      <vt:lpstr>Gaston Leroux (say it like your nose is plugged)</vt:lpstr>
      <vt:lpstr>A Legend is born</vt:lpstr>
      <vt:lpstr>The Paris Opera House</vt:lpstr>
      <vt:lpstr>Beautiful architecture</vt:lpstr>
      <vt:lpstr>The Chandelier falls!!</vt:lpstr>
      <vt:lpstr>Joseph (John) Merrick</vt:lpstr>
      <vt:lpstr>Slide 8</vt:lpstr>
      <vt:lpstr>Novel: era of science and reason</vt:lpstr>
      <vt:lpstr>A Reflection of the Time</vt:lpstr>
      <vt:lpstr>Wealthy/ nobility= boxes</vt:lpstr>
      <vt:lpstr>Beauty is skin deep</vt:lpstr>
      <vt:lpstr>Ballet School</vt:lpstr>
      <vt:lpstr>Phantom Becomes a Film</vt:lpstr>
      <vt:lpstr>Claude Rains: 1943</vt:lpstr>
      <vt:lpstr> Herbert Lom: 1962</vt:lpstr>
      <vt:lpstr>It Begins Again…</vt:lpstr>
      <vt:lpstr>The real Christine!</vt:lpstr>
      <vt:lpstr>Yummmmmmmm</vt:lpstr>
      <vt:lpstr>Call me Mrs. Butler!!</vt:lpstr>
      <vt:lpstr>Phantom Rocks</vt:lpstr>
    </vt:vector>
  </TitlesOfParts>
  <Company>Becker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Phantom of the Opera</dc:title>
  <dc:creator>Lisa</dc:creator>
  <cp:lastModifiedBy>Becker Public Schools</cp:lastModifiedBy>
  <cp:revision>12</cp:revision>
  <dcterms:created xsi:type="dcterms:W3CDTF">2011-10-03T21:10:44Z</dcterms:created>
  <dcterms:modified xsi:type="dcterms:W3CDTF">2011-10-03T21:24:35Z</dcterms:modified>
</cp:coreProperties>
</file>